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60" r:id="rId4"/>
    <p:sldId id="261" r:id="rId5"/>
    <p:sldId id="264" r:id="rId6"/>
    <p:sldId id="265" r:id="rId7"/>
    <p:sldId id="266" r:id="rId8"/>
    <p:sldId id="267" r:id="rId9"/>
    <p:sldId id="268" r:id="rId10"/>
    <p:sldId id="269" r:id="rId11"/>
    <p:sldId id="270" r:id="rId12"/>
    <p:sldId id="271" r:id="rId13"/>
    <p:sldId id="274" r:id="rId14"/>
    <p:sldId id="285" r:id="rId15"/>
    <p:sldId id="278" r:id="rId16"/>
    <p:sldId id="286" r:id="rId17"/>
    <p:sldId id="275" r:id="rId18"/>
    <p:sldId id="276" r:id="rId19"/>
    <p:sldId id="277" r:id="rId20"/>
    <p:sldId id="279" r:id="rId21"/>
    <p:sldId id="280" r:id="rId22"/>
    <p:sldId id="281" r:id="rId23"/>
    <p:sldId id="282" r:id="rId24"/>
    <p:sldId id="283" r:id="rId25"/>
    <p:sldId id="284" r:id="rId26"/>
    <p:sldId id="272" r:id="rId27"/>
    <p:sldId id="27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434" autoAdjust="0"/>
  </p:normalViewPr>
  <p:slideViewPr>
    <p:cSldViewPr snapToGrid="0">
      <p:cViewPr varScale="1">
        <p:scale>
          <a:sx n="70" d="100"/>
          <a:sy n="70" d="100"/>
        </p:scale>
        <p:origin x="738" y="72"/>
      </p:cViewPr>
      <p:guideLst/>
    </p:cSldViewPr>
  </p:slideViewPr>
  <p:outlineViewPr>
    <p:cViewPr>
      <p:scale>
        <a:sx n="33" d="100"/>
        <a:sy n="33" d="100"/>
      </p:scale>
      <p:origin x="0" y="-1254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F23448E-91F2-4DC5-87CD-B84AD99547E6}" type="datetimeFigureOut">
              <a:rPr lang="en-US" smtClean="0"/>
              <a:t>26-Apr-17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152616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23448E-91F2-4DC5-87CD-B84AD99547E6}" type="datetimeFigureOut">
              <a:rPr lang="en-US" smtClean="0"/>
              <a:t>26-Apr-17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3521462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23448E-91F2-4DC5-87CD-B84AD99547E6}" type="datetimeFigureOut">
              <a:rPr lang="en-US" smtClean="0"/>
              <a:t>26-Apr-17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1556226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23448E-91F2-4DC5-87CD-B84AD99547E6}" type="datetimeFigureOut">
              <a:rPr lang="en-US" smtClean="0"/>
              <a:t>26-Apr-17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3CC20-2B24-49F3-B5DE-86A51AD69103}"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64002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23448E-91F2-4DC5-87CD-B84AD99547E6}" type="datetimeFigureOut">
              <a:rPr lang="en-US" smtClean="0"/>
              <a:t>26-Apr-17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1808231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F23448E-91F2-4DC5-87CD-B84AD99547E6}" type="datetimeFigureOut">
              <a:rPr lang="en-US" smtClean="0"/>
              <a:t>26-Apr-17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543965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F23448E-91F2-4DC5-87CD-B84AD99547E6}" type="datetimeFigureOut">
              <a:rPr lang="en-US" smtClean="0"/>
              <a:t>26-Apr-17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2995424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23448E-91F2-4DC5-87CD-B84AD99547E6}" type="datetimeFigureOut">
              <a:rPr lang="en-US" smtClean="0"/>
              <a:t>26-Apr-17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2474804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23448E-91F2-4DC5-87CD-B84AD99547E6}" type="datetimeFigureOut">
              <a:rPr lang="en-US" smtClean="0"/>
              <a:t>26-Apr-17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382977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23448E-91F2-4DC5-87CD-B84AD99547E6}" type="datetimeFigureOut">
              <a:rPr lang="en-US" smtClean="0"/>
              <a:t>26-Apr-17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293562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23448E-91F2-4DC5-87CD-B84AD99547E6}" type="datetimeFigureOut">
              <a:rPr lang="en-US" smtClean="0"/>
              <a:t>26-Apr-17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1831786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F23448E-91F2-4DC5-87CD-B84AD99547E6}" type="datetimeFigureOut">
              <a:rPr lang="en-US" smtClean="0"/>
              <a:t>26-Apr-17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237361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F23448E-91F2-4DC5-87CD-B84AD99547E6}" type="datetimeFigureOut">
              <a:rPr lang="en-US" smtClean="0"/>
              <a:t>26-Apr-17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2825133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F23448E-91F2-4DC5-87CD-B84AD99547E6}" type="datetimeFigureOut">
              <a:rPr lang="en-US" smtClean="0"/>
              <a:t>26-Apr-17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2984226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23448E-91F2-4DC5-87CD-B84AD99547E6}" type="datetimeFigureOut">
              <a:rPr lang="en-US" smtClean="0"/>
              <a:t>26-Apr-17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2399443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23448E-91F2-4DC5-87CD-B84AD99547E6}" type="datetimeFigureOut">
              <a:rPr lang="en-US" smtClean="0"/>
              <a:t>26-Apr-17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157696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23448E-91F2-4DC5-87CD-B84AD99547E6}" type="datetimeFigureOut">
              <a:rPr lang="en-US" smtClean="0"/>
              <a:t>26-Apr-17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853303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F23448E-91F2-4DC5-87CD-B84AD99547E6}" type="datetimeFigureOut">
              <a:rPr lang="en-US" smtClean="0"/>
              <a:t>26-Apr-17</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223CC20-2B24-49F3-B5DE-86A51AD69103}" type="slidenum">
              <a:rPr lang="en-US" smtClean="0"/>
              <a:t>‹#›</a:t>
            </a:fld>
            <a:endParaRPr lang="en-US"/>
          </a:p>
        </p:txBody>
      </p:sp>
    </p:spTree>
    <p:extLst>
      <p:ext uri="{BB962C8B-B14F-4D97-AF65-F5344CB8AC3E}">
        <p14:creationId xmlns:p14="http://schemas.microsoft.com/office/powerpoint/2010/main" val="2212961286"/>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google.co.in/" TargetMode="External"/><Relationship Id="rId2" Type="http://schemas.openxmlformats.org/officeDocument/2006/relationships/hyperlink" Target="http://www.wikipedia.org/" TargetMode="External"/><Relationship Id="rId1" Type="http://schemas.openxmlformats.org/officeDocument/2006/relationships/slideLayout" Target="../slideLayouts/slideLayout2.xml"/><Relationship Id="rId4" Type="http://schemas.openxmlformats.org/officeDocument/2006/relationships/hyperlink" Target="http://www.indiatoursonline.com/"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3594" y="669701"/>
            <a:ext cx="9384406" cy="3245477"/>
          </a:xfrm>
        </p:spPr>
        <p:txBody>
          <a:bodyPr>
            <a:normAutofit/>
          </a:bodyPr>
          <a:lstStyle/>
          <a:p>
            <a:r>
              <a:rPr lang="en-US" sz="7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TRAVEL</a:t>
            </a:r>
            <a:br>
              <a:rPr lang="en-US" sz="7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7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BEST AGENCY</a:t>
            </a:r>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24000" y="3602038"/>
            <a:ext cx="10543504" cy="2798762"/>
          </a:xfrm>
        </p:spPr>
        <p:txBody>
          <a:bodyPr>
            <a:normAutofit fontScale="92500"/>
          </a:bodyPr>
          <a:lstStyle/>
          <a:p>
            <a:endParaRPr lang="en-US" dirty="0"/>
          </a:p>
          <a:p>
            <a:endParaRPr lang="en-US" dirty="0" smtClean="0">
              <a:solidFill>
                <a:srgbClr val="FF0000"/>
              </a:solidFill>
              <a:effectLst>
                <a:outerShdw blurRad="38100" dist="38100" dir="2700000" algn="tl">
                  <a:srgbClr val="000000">
                    <a:alpha val="43137"/>
                  </a:srgbClr>
                </a:outerShdw>
              </a:effectLst>
            </a:endParaRPr>
          </a:p>
          <a:p>
            <a:r>
              <a:rPr lang="en-US" dirty="0" smtClean="0">
                <a:effectLst>
                  <a:outerShdw blurRad="38100" dist="38100" dir="2700000" algn="tl">
                    <a:srgbClr val="000000">
                      <a:alpha val="43137"/>
                    </a:srgbClr>
                  </a:outerShdw>
                </a:effectLst>
              </a:rPr>
              <a:t> BY:-</a:t>
            </a:r>
          </a:p>
          <a:p>
            <a:r>
              <a:rPr lang="en-US" dirty="0" smtClean="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AKANKSHA SHAKYA(1307710008)</a:t>
            </a:r>
          </a:p>
          <a:p>
            <a:r>
              <a:rPr lang="en-US"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GAURAV KR. GUPTA(1307710033)</a:t>
            </a:r>
          </a:p>
        </p:txBody>
      </p:sp>
    </p:spTree>
    <p:extLst>
      <p:ext uri="{BB962C8B-B14F-4D97-AF65-F5344CB8AC3E}">
        <p14:creationId xmlns:p14="http://schemas.microsoft.com/office/powerpoint/2010/main" val="38776122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161" y="452718"/>
            <a:ext cx="9204673" cy="938200"/>
          </a:xfrm>
        </p:spPr>
        <p:txBody>
          <a:bodyPr>
            <a:normAutofit fontScale="90000"/>
          </a:bodyPr>
          <a:lstStyle/>
          <a:p>
            <a:r>
              <a:rPr lang="en-US" sz="36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E-R DIAGRAM</a:t>
            </a:r>
            <a:r>
              <a:rPr lang="en-US" dirty="0"/>
              <a:t/>
            </a:r>
            <a:br>
              <a:rPr lang="en-US" dirty="0"/>
            </a:b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9610" y="1390918"/>
            <a:ext cx="6708327" cy="4972316"/>
          </a:xfrm>
        </p:spPr>
      </p:pic>
    </p:spTree>
    <p:extLst>
      <p:ext uri="{BB962C8B-B14F-4D97-AF65-F5344CB8AC3E}">
        <p14:creationId xmlns:p14="http://schemas.microsoft.com/office/powerpoint/2010/main" val="4180333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656988" cy="1144262"/>
          </a:xfrm>
        </p:spPr>
        <p:txBody>
          <a:bodyPr>
            <a:normAutofit/>
          </a:bodyPr>
          <a:lstStyle/>
          <a:p>
            <a:r>
              <a:rPr lang="en-US" b="1" u="sng"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PROPOSED </a:t>
            </a:r>
            <a:r>
              <a:rPr lang="en-US" b="1" u="sng" dirty="0" err="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SEMESTeR</a:t>
            </a:r>
            <a:r>
              <a:rPr lang="en-US" b="1" u="sng"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u="sng"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PLAN</a:t>
            </a:r>
            <a:endParaRPr lang="en-US"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pPr marL="0" indent="0" algn="just">
              <a:buNone/>
            </a:pPr>
            <a:r>
              <a:rPr lang="en-US" sz="2400" dirty="0">
                <a:latin typeface="Arial" panose="020B0604020202020204" pitchFamily="34" charset="0"/>
                <a:cs typeface="Arial" panose="020B0604020202020204" pitchFamily="34" charset="0"/>
              </a:rPr>
              <a:t>In the </a:t>
            </a:r>
            <a:r>
              <a:rPr lang="en-US" sz="2400" dirty="0" smtClean="0">
                <a:latin typeface="Arial" panose="020B0604020202020204" pitchFamily="34" charset="0"/>
                <a:cs typeface="Arial" panose="020B0604020202020204" pitchFamily="34" charset="0"/>
              </a:rPr>
              <a:t>last</a:t>
            </a:r>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semester we </a:t>
            </a:r>
            <a:r>
              <a:rPr lang="en-US" sz="2400" dirty="0" smtClean="0">
                <a:latin typeface="Arial" panose="020B0604020202020204" pitchFamily="34" charset="0"/>
                <a:cs typeface="Arial" panose="020B0604020202020204" pitchFamily="34" charset="0"/>
              </a:rPr>
              <a:t>were </a:t>
            </a:r>
            <a:r>
              <a:rPr lang="en-US" sz="2400" dirty="0">
                <a:latin typeface="Arial" panose="020B0604020202020204" pitchFamily="34" charset="0"/>
                <a:cs typeface="Arial" panose="020B0604020202020204" pitchFamily="34" charset="0"/>
              </a:rPr>
              <a:t>doing </a:t>
            </a:r>
            <a:r>
              <a:rPr lang="en-US" sz="2400" dirty="0" smtClean="0">
                <a:latin typeface="Arial" panose="020B0604020202020204" pitchFamily="34" charset="0"/>
                <a:cs typeface="Arial" panose="020B0604020202020204" pitchFamily="34" charset="0"/>
              </a:rPr>
              <a:t>designing, and </a:t>
            </a:r>
            <a:r>
              <a:rPr lang="en-US" sz="2400" dirty="0">
                <a:latin typeface="Arial" panose="020B0604020202020204" pitchFamily="34" charset="0"/>
                <a:cs typeface="Arial" panose="020B0604020202020204" pitchFamily="34" charset="0"/>
              </a:rPr>
              <a:t>making lay-out of our project</a:t>
            </a:r>
            <a:r>
              <a:rPr lang="en-US" sz="2400" dirty="0" smtClean="0">
                <a:latin typeface="Arial" panose="020B0604020202020204" pitchFamily="34" charset="0"/>
                <a:cs typeface="Arial" panose="020B0604020202020204" pitchFamily="34" charset="0"/>
              </a:rPr>
              <a:t>.</a:t>
            </a:r>
          </a:p>
          <a:p>
            <a:pPr marL="0" indent="0" algn="just">
              <a:buNone/>
            </a:pPr>
            <a:r>
              <a:rPr lang="en-US" sz="2400" dirty="0" smtClean="0">
                <a:latin typeface="Arial" panose="020B0604020202020204" pitchFamily="34" charset="0"/>
                <a:cs typeface="Arial" panose="020B0604020202020204" pitchFamily="34" charset="0"/>
              </a:rPr>
              <a:t>But in </a:t>
            </a:r>
            <a:r>
              <a:rPr lang="en-US" sz="2400" dirty="0" smtClean="0">
                <a:latin typeface="Arial" panose="020B0604020202020204" pitchFamily="34" charset="0"/>
                <a:cs typeface="Arial" panose="020B0604020202020204" pitchFamily="34" charset="0"/>
              </a:rPr>
              <a:t>this</a:t>
            </a:r>
            <a:r>
              <a:rPr lang="en-US" sz="2400" dirty="0" smtClean="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semester we will present :-</a:t>
            </a:r>
          </a:p>
          <a:p>
            <a:pPr algn="just">
              <a:buFont typeface="Wingdings" panose="05000000000000000000" pitchFamily="2" charset="2"/>
              <a:buChar char="Ø"/>
            </a:pPr>
            <a:r>
              <a:rPr lang="en-US" sz="2400" dirty="0" smtClean="0">
                <a:latin typeface="Arial" panose="020B0604020202020204" pitchFamily="34" charset="0"/>
                <a:cs typeface="Arial" panose="020B0604020202020204" pitchFamily="34" charset="0"/>
              </a:rPr>
              <a:t>Coding of project.</a:t>
            </a:r>
          </a:p>
          <a:p>
            <a:pPr algn="just">
              <a:buFont typeface="Wingdings" panose="05000000000000000000" pitchFamily="2" charset="2"/>
              <a:buChar char="Ø"/>
            </a:pPr>
            <a:r>
              <a:rPr lang="en-US" sz="2400" dirty="0" smtClean="0">
                <a:latin typeface="Arial" panose="020B0604020202020204" pitchFamily="34" charset="0"/>
                <a:cs typeface="Arial" panose="020B0604020202020204" pitchFamily="34" charset="0"/>
              </a:rPr>
              <a:t>Add graphics.</a:t>
            </a:r>
          </a:p>
          <a:p>
            <a:pPr algn="just">
              <a:buFont typeface="Wingdings" panose="05000000000000000000" pitchFamily="2" charset="2"/>
              <a:buChar char="Ø"/>
            </a:pPr>
            <a:r>
              <a:rPr lang="en-US" sz="2400" dirty="0" smtClean="0">
                <a:latin typeface="Arial" panose="020B0604020202020204" pitchFamily="34" charset="0"/>
                <a:cs typeface="Arial" panose="020B0604020202020204" pitchFamily="34" charset="0"/>
              </a:rPr>
              <a:t>Making various database table for information storage.</a:t>
            </a:r>
          </a:p>
          <a:p>
            <a:pPr algn="just">
              <a:buFont typeface="Wingdings" panose="05000000000000000000" pitchFamily="2" charset="2"/>
              <a:buChar char="Ø"/>
            </a:pPr>
            <a:r>
              <a:rPr lang="en-US" sz="2400" dirty="0" smtClean="0">
                <a:latin typeface="Arial" panose="020B0604020202020204" pitchFamily="34" charset="0"/>
                <a:cs typeface="Arial" panose="020B0604020202020204" pitchFamily="34" charset="0"/>
              </a:rPr>
              <a:t>Launch this website on INTERNET.</a:t>
            </a:r>
          </a:p>
          <a:p>
            <a:pPr algn="just"/>
            <a:endParaRPr lang="en-US" sz="2400" dirty="0" smtClean="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7244572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MEASURES OF UNIQUENESS</a:t>
            </a:r>
            <a:br>
              <a:rPr lang="en-US" b="1" u="sng"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03312" y="1532586"/>
            <a:ext cx="10577826" cy="4715813"/>
          </a:xfrm>
        </p:spPr>
        <p:txBody>
          <a:bodyPr>
            <a:normAutofit/>
          </a:bodyPr>
          <a:lstStyle/>
          <a:p>
            <a:pPr algn="just">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    It </a:t>
            </a:r>
            <a:r>
              <a:rPr lang="en-US" sz="2400" dirty="0">
                <a:latin typeface="Times New Roman" panose="02020603050405020304" pitchFamily="18" charset="0"/>
                <a:cs typeface="Times New Roman" panose="02020603050405020304" pitchFamily="18" charset="0"/>
              </a:rPr>
              <a:t>is </a:t>
            </a:r>
            <a:r>
              <a:rPr lang="en-US" sz="2400" dirty="0" smtClean="0">
                <a:latin typeface="Times New Roman" panose="02020603050405020304" pitchFamily="18" charset="0"/>
                <a:cs typeface="Times New Roman" panose="02020603050405020304" pitchFamily="18" charset="0"/>
              </a:rPr>
              <a:t>very </a:t>
            </a:r>
            <a:r>
              <a:rPr lang="en-US" sz="2400" dirty="0">
                <a:latin typeface="Times New Roman" panose="02020603050405020304" pitchFamily="18" charset="0"/>
                <a:cs typeface="Times New Roman" panose="02020603050405020304" pitchFamily="18" charset="0"/>
              </a:rPr>
              <a:t>unique </a:t>
            </a:r>
            <a:r>
              <a:rPr lang="en-US" sz="2400" dirty="0" smtClean="0">
                <a:latin typeface="Times New Roman" panose="02020603050405020304" pitchFamily="18" charset="0"/>
                <a:cs typeface="Times New Roman" panose="02020603050405020304" pitchFamily="18" charset="0"/>
              </a:rPr>
              <a:t> compared </a:t>
            </a:r>
            <a:r>
              <a:rPr lang="en-US" sz="2400" dirty="0">
                <a:latin typeface="Times New Roman" panose="02020603050405020304" pitchFamily="18" charset="0"/>
                <a:cs typeface="Times New Roman" panose="02020603050405020304" pitchFamily="18" charset="0"/>
              </a:rPr>
              <a:t>to </a:t>
            </a:r>
            <a:r>
              <a:rPr lang="en-US" sz="2400" dirty="0" smtClean="0">
                <a:latin typeface="Times New Roman" panose="02020603050405020304" pitchFamily="18" charset="0"/>
                <a:cs typeface="Times New Roman" panose="02020603050405020304" pitchFamily="18" charset="0"/>
              </a:rPr>
              <a:t>other websites </a:t>
            </a:r>
            <a:r>
              <a:rPr lang="en-US" sz="2400" dirty="0">
                <a:latin typeface="Times New Roman" panose="02020603050405020304" pitchFamily="18" charset="0"/>
                <a:cs typeface="Times New Roman" panose="02020603050405020304" pitchFamily="18" charset="0"/>
              </a:rPr>
              <a:t>because </a:t>
            </a:r>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this we cover all the </a:t>
            </a:r>
            <a:r>
              <a:rPr lang="en-US" sz="2400" dirty="0" smtClean="0">
                <a:latin typeface="Times New Roman" panose="02020603050405020304" pitchFamily="18" charset="0"/>
                <a:cs typeface="Times New Roman" panose="02020603050405020304" pitchFamily="18" charset="0"/>
              </a:rPr>
              <a:t>tourists hubs. </a:t>
            </a:r>
            <a:r>
              <a:rPr lang="en-US" sz="2400" dirty="0">
                <a:latin typeface="Times New Roman" panose="02020603050405020304" pitchFamily="18" charset="0"/>
                <a:cs typeface="Times New Roman" panose="02020603050405020304" pitchFamily="18" charset="0"/>
              </a:rPr>
              <a:t>O</a:t>
            </a:r>
            <a:r>
              <a:rPr lang="en-US" sz="2400" dirty="0" smtClean="0">
                <a:latin typeface="Times New Roman" panose="02020603050405020304" pitchFamily="18" charset="0"/>
                <a:cs typeface="Times New Roman" panose="02020603050405020304" pitchFamily="18" charset="0"/>
              </a:rPr>
              <a:t>ther websites only select famous </a:t>
            </a:r>
            <a:r>
              <a:rPr lang="en-US" sz="2400" dirty="0">
                <a:latin typeface="Times New Roman" panose="02020603050405020304" pitchFamily="18" charset="0"/>
                <a:cs typeface="Times New Roman" panose="02020603050405020304" pitchFamily="18" charset="0"/>
              </a:rPr>
              <a:t>or limited tourist </a:t>
            </a:r>
            <a:r>
              <a:rPr lang="en-US" sz="2400" dirty="0" smtClean="0">
                <a:latin typeface="Times New Roman" panose="02020603050405020304" pitchFamily="18" charset="0"/>
                <a:cs typeface="Times New Roman" panose="02020603050405020304" pitchFamily="18" charset="0"/>
              </a:rPr>
              <a:t>places.</a:t>
            </a:r>
          </a:p>
          <a:p>
            <a:pPr algn="just">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In this we </a:t>
            </a:r>
            <a:r>
              <a:rPr lang="en-US" sz="2400" dirty="0" smtClean="0">
                <a:latin typeface="Times New Roman" panose="02020603050405020304" pitchFamily="18" charset="0"/>
                <a:cs typeface="Times New Roman" panose="02020603050405020304" pitchFamily="18" charset="0"/>
              </a:rPr>
              <a:t>are providing </a:t>
            </a:r>
            <a:r>
              <a:rPr lang="en-US" sz="2400" dirty="0">
                <a:latin typeface="Times New Roman" panose="02020603050405020304" pitchFamily="18" charset="0"/>
                <a:cs typeface="Times New Roman" panose="02020603050405020304" pitchFamily="18" charset="0"/>
              </a:rPr>
              <a:t>best </a:t>
            </a:r>
            <a:r>
              <a:rPr lang="en-US" sz="2400" dirty="0" smtClean="0">
                <a:latin typeface="Times New Roman" panose="02020603050405020304" pitchFamily="18" charset="0"/>
                <a:cs typeface="Times New Roman" panose="02020603050405020304" pitchFamily="18" charset="0"/>
              </a:rPr>
              <a:t>staffs who are very caring and hospitable </a:t>
            </a:r>
            <a:r>
              <a:rPr lang="en-US" sz="2400" dirty="0">
                <a:latin typeface="Times New Roman" panose="02020603050405020304" pitchFamily="18" charset="0"/>
                <a:cs typeface="Times New Roman" panose="02020603050405020304" pitchFamily="18" charset="0"/>
              </a:rPr>
              <a:t>with the tourists and the tourists also enjoy </a:t>
            </a:r>
            <a:r>
              <a:rPr lang="en-US" sz="2400" dirty="0" smtClean="0">
                <a:latin typeface="Times New Roman" panose="02020603050405020304" pitchFamily="18" charset="0"/>
                <a:cs typeface="Times New Roman" panose="02020603050405020304" pitchFamily="18" charset="0"/>
              </a:rPr>
              <a:t>touring </a:t>
            </a:r>
            <a:r>
              <a:rPr lang="en-US" sz="2400" dirty="0">
                <a:latin typeface="Times New Roman" panose="02020603050405020304" pitchFamily="18" charset="0"/>
                <a:cs typeface="Times New Roman" panose="02020603050405020304" pitchFamily="18" charset="0"/>
              </a:rPr>
              <a:t>with them</a:t>
            </a:r>
            <a:r>
              <a:rPr lang="en-US" sz="24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a:t>
            </a:r>
            <a:r>
              <a:rPr lang="en-US" sz="2400" dirty="0" smtClean="0">
                <a:latin typeface="Times New Roman" panose="02020603050405020304" pitchFamily="18" charset="0"/>
                <a:cs typeface="Times New Roman" panose="02020603050405020304" pitchFamily="18" charset="0"/>
              </a:rPr>
              <a:t>part from the available packages we let our customers choose the package which best suits their need</a:t>
            </a:r>
            <a:r>
              <a:rPr lang="en-US" sz="2400" dirty="0" smtClean="0"/>
              <a:t>.</a:t>
            </a:r>
            <a:endParaRPr lang="en-US" sz="2400" dirty="0"/>
          </a:p>
        </p:txBody>
      </p:sp>
    </p:spTree>
    <p:extLst>
      <p:ext uri="{BB962C8B-B14F-4D97-AF65-F5344CB8AC3E}">
        <p14:creationId xmlns:p14="http://schemas.microsoft.com/office/powerpoint/2010/main" val="36746802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759" y="424433"/>
            <a:ext cx="10353761" cy="682581"/>
          </a:xfrm>
        </p:spPr>
        <p:txBody>
          <a:bodyPr>
            <a:normAutofit fontScale="90000"/>
          </a:bodyPr>
          <a:lstStyle/>
          <a:p>
            <a:r>
              <a:rPr lang="en-US" dirty="0" smtClean="0">
                <a:solidFill>
                  <a:srgbClr val="FF0000"/>
                </a:solidFill>
              </a:rPr>
              <a:t>Snapshots of project</a:t>
            </a:r>
            <a:r>
              <a:rPr lang="en-US" dirty="0" smtClean="0"/>
              <a:t/>
            </a:r>
            <a:br>
              <a:rPr lang="en-US" dirty="0" smtClean="0"/>
            </a:br>
            <a:r>
              <a:rPr lang="en-US" dirty="0" smtClean="0">
                <a:solidFill>
                  <a:srgbClr val="FF0000"/>
                </a:solidFill>
              </a:rPr>
              <a:t>Home page (</a:t>
            </a:r>
            <a:r>
              <a:rPr lang="en-US" dirty="0" err="1" smtClean="0">
                <a:solidFill>
                  <a:srgbClr val="FF0000"/>
                </a:solidFill>
              </a:rPr>
              <a:t>i</a:t>
            </a:r>
            <a:r>
              <a:rPr lang="en-US" dirty="0" smtClean="0">
                <a:solidFill>
                  <a:srgbClr val="FF0000"/>
                </a:solidFill>
              </a:rPr>
              <a:t>)</a:t>
            </a:r>
            <a:r>
              <a:rPr lang="en-US" dirty="0" smtClean="0"/>
              <a:t>   </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795" y="1185441"/>
            <a:ext cx="10753691" cy="508631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67159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
            <a:ext cx="10353761" cy="928048"/>
          </a:xfrm>
        </p:spPr>
        <p:txBody>
          <a:bodyPr/>
          <a:lstStyle/>
          <a:p>
            <a:r>
              <a:rPr lang="en-US" dirty="0" smtClean="0">
                <a:solidFill>
                  <a:srgbClr val="FF0000"/>
                </a:solidFill>
              </a:rPr>
              <a:t>Home page(ii)</a:t>
            </a:r>
            <a:endParaRPr lang="en-US"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405" y="826891"/>
            <a:ext cx="11245248" cy="5614852"/>
          </a:xfrm>
        </p:spPr>
      </p:pic>
    </p:spTree>
    <p:extLst>
      <p:ext uri="{BB962C8B-B14F-4D97-AF65-F5344CB8AC3E}">
        <p14:creationId xmlns:p14="http://schemas.microsoft.com/office/powerpoint/2010/main" val="2073710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854" y="0"/>
            <a:ext cx="10353761" cy="897228"/>
          </a:xfrm>
        </p:spPr>
        <p:txBody>
          <a:bodyPr/>
          <a:lstStyle/>
          <a:p>
            <a:r>
              <a:rPr lang="en-US" dirty="0" smtClean="0">
                <a:solidFill>
                  <a:srgbClr val="FF0000"/>
                </a:solidFill>
              </a:rPr>
              <a:t>Tour </a:t>
            </a:r>
            <a:r>
              <a:rPr lang="en-US" dirty="0" err="1" smtClean="0">
                <a:solidFill>
                  <a:srgbClr val="FF0000"/>
                </a:solidFill>
              </a:rPr>
              <a:t>pacakges</a:t>
            </a:r>
            <a:r>
              <a:rPr lang="en-US" dirty="0" smtClean="0">
                <a:solidFill>
                  <a:srgbClr val="FF0000"/>
                </a:solidFill>
              </a:rPr>
              <a:t>(</a:t>
            </a:r>
            <a:r>
              <a:rPr lang="en-US" dirty="0" err="1" smtClean="0">
                <a:solidFill>
                  <a:srgbClr val="FF0000"/>
                </a:solidFill>
              </a:rPr>
              <a:t>i</a:t>
            </a:r>
            <a:r>
              <a:rPr lang="en-US" dirty="0" smtClean="0">
                <a:solidFill>
                  <a:srgbClr val="FF0000"/>
                </a:solidFill>
              </a:rPr>
              <a:t>)</a:t>
            </a:r>
            <a:endParaRPr lang="en-US"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063" y="1184858"/>
            <a:ext cx="11185705" cy="52288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829926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
            <a:ext cx="10353761" cy="805218"/>
          </a:xfrm>
        </p:spPr>
        <p:txBody>
          <a:bodyPr/>
          <a:lstStyle/>
          <a:p>
            <a:r>
              <a:rPr lang="en-US" dirty="0">
                <a:solidFill>
                  <a:srgbClr val="FF0000"/>
                </a:solidFill>
              </a:rPr>
              <a:t>Tour </a:t>
            </a:r>
            <a:r>
              <a:rPr lang="en-US" dirty="0" err="1" smtClean="0">
                <a:solidFill>
                  <a:srgbClr val="FF0000"/>
                </a:solidFill>
              </a:rPr>
              <a:t>pacakges</a:t>
            </a:r>
            <a:r>
              <a:rPr lang="en-US" dirty="0" smtClean="0">
                <a:solidFill>
                  <a:srgbClr val="FF0000"/>
                </a:solidFill>
              </a:rPr>
              <a:t>(ii)</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795" y="818867"/>
            <a:ext cx="10591267" cy="5732059"/>
          </a:xfrm>
        </p:spPr>
      </p:pic>
    </p:spTree>
    <p:extLst>
      <p:ext uri="{BB962C8B-B14F-4D97-AF65-F5344CB8AC3E}">
        <p14:creationId xmlns:p14="http://schemas.microsoft.com/office/powerpoint/2010/main" val="4244736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1" cy="965915"/>
          </a:xfrm>
        </p:spPr>
        <p:txBody>
          <a:bodyPr/>
          <a:lstStyle/>
          <a:p>
            <a:r>
              <a:rPr lang="en-US" dirty="0" smtClean="0">
                <a:solidFill>
                  <a:srgbClr val="FF0000"/>
                </a:solidFill>
              </a:rPr>
              <a:t>services</a:t>
            </a:r>
            <a:endParaRPr lang="en-US"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0862" y="965915"/>
            <a:ext cx="11399625" cy="53704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466982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
            <a:ext cx="10353761" cy="888642"/>
          </a:xfrm>
        </p:spPr>
        <p:txBody>
          <a:bodyPr>
            <a:normAutofit/>
          </a:bodyPr>
          <a:lstStyle/>
          <a:p>
            <a:r>
              <a:rPr lang="en-US" dirty="0" smtClean="0">
                <a:solidFill>
                  <a:srgbClr val="FF0000"/>
                </a:solidFill>
              </a:rPr>
              <a:t>About us</a:t>
            </a:r>
            <a:endParaRPr lang="en-US"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7664" y="888644"/>
            <a:ext cx="11002592" cy="56023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822551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1" cy="875763"/>
          </a:xfrm>
        </p:spPr>
        <p:txBody>
          <a:bodyPr/>
          <a:lstStyle/>
          <a:p>
            <a:r>
              <a:rPr lang="en-US" dirty="0" smtClean="0">
                <a:solidFill>
                  <a:srgbClr val="FF0000"/>
                </a:solidFill>
              </a:rPr>
              <a:t>contact</a:t>
            </a:r>
            <a:endParaRPr lang="en-US"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945" y="1014588"/>
            <a:ext cx="11014690" cy="54119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185009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152" y="365125"/>
            <a:ext cx="10515600" cy="1325563"/>
          </a:xfrm>
        </p:spPr>
        <p:txBody>
          <a:bodyPr/>
          <a:lstStyle/>
          <a:p>
            <a:pPr algn="ctr"/>
            <a:r>
              <a:rPr lang="en-US" b="1" u="sng" dirty="0" smtClean="0">
                <a:solidFill>
                  <a:srgbClr val="FF0000"/>
                </a:solidFill>
                <a:latin typeface="Times New Roman" panose="02020603050405020304" pitchFamily="18" charset="0"/>
                <a:cs typeface="Times New Roman" panose="02020603050405020304" pitchFamily="18" charset="0"/>
              </a:rPr>
              <a:t>INTRODUCTION</a:t>
            </a:r>
            <a:r>
              <a:rPr lang="en-US" b="1" i="1" u="sng" dirty="0" smtClean="0">
                <a:solidFill>
                  <a:srgbClr val="FF0000"/>
                </a:solidFill>
                <a:latin typeface="Arial" panose="020B0604020202020204" pitchFamily="34" charset="0"/>
                <a:cs typeface="Arial" panose="020B0604020202020204" pitchFamily="34" charset="0"/>
              </a:rPr>
              <a:t> </a:t>
            </a:r>
            <a:endParaRPr lang="en-US" b="1" i="1" u="sng" dirty="0">
              <a:solidFill>
                <a:srgbClr val="FF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03312" y="1390918"/>
            <a:ext cx="10114187" cy="5318975"/>
          </a:xfrm>
        </p:spPr>
        <p:txBody>
          <a:bodyPr>
            <a:noAutofit/>
          </a:bodyPr>
          <a:lstStyle/>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 </a:t>
            </a:r>
            <a:r>
              <a:rPr lang="en-US" sz="2400" b="1" dirty="0" smtClean="0">
                <a:solidFill>
                  <a:srgbClr val="00B050"/>
                </a:solidFill>
                <a:latin typeface="Times New Roman" panose="02020603050405020304" pitchFamily="18" charset="0"/>
                <a:cs typeface="Times New Roman" panose="02020603050405020304" pitchFamily="18" charset="0"/>
              </a:rPr>
              <a:t>India</a:t>
            </a:r>
            <a:r>
              <a:rPr lang="en-US" sz="2400" dirty="0" smtClean="0">
                <a:latin typeface="Times New Roman" panose="02020603050405020304" pitchFamily="18" charset="0"/>
                <a:cs typeface="Times New Roman" panose="02020603050405020304" pitchFamily="18" charset="0"/>
              </a:rPr>
              <a:t>, one </a:t>
            </a:r>
            <a:r>
              <a:rPr lang="en-US" sz="2400" dirty="0">
                <a:latin typeface="Times New Roman" panose="02020603050405020304" pitchFamily="18" charset="0"/>
                <a:cs typeface="Times New Roman" panose="02020603050405020304" pitchFamily="18" charset="0"/>
              </a:rPr>
              <a:t>of the most beautiful location of </a:t>
            </a:r>
            <a:r>
              <a:rPr lang="en-US" sz="2400" b="1" dirty="0">
                <a:solidFill>
                  <a:srgbClr val="00B050"/>
                </a:solidFill>
                <a:latin typeface="Times New Roman" panose="02020603050405020304" pitchFamily="18" charset="0"/>
                <a:cs typeface="Times New Roman" panose="02020603050405020304" pitchFamily="18" charset="0"/>
              </a:rPr>
              <a:t>South </a:t>
            </a:r>
            <a:r>
              <a:rPr lang="en-US" sz="2400" b="1" dirty="0" smtClean="0">
                <a:solidFill>
                  <a:srgbClr val="00B050"/>
                </a:solidFill>
                <a:latin typeface="Times New Roman" panose="02020603050405020304" pitchFamily="18" charset="0"/>
                <a:cs typeface="Times New Roman" panose="02020603050405020304" pitchFamily="18" charset="0"/>
              </a:rPr>
              <a:t>Asia</a:t>
            </a:r>
            <a:r>
              <a:rPr lang="en-US" sz="2400" dirty="0" smtClean="0">
                <a:latin typeface="Times New Roman" panose="02020603050405020304" pitchFamily="18" charset="0"/>
                <a:cs typeface="Times New Roman" panose="02020603050405020304" pitchFamily="18" charset="0"/>
              </a:rPr>
              <a:t> and </a:t>
            </a:r>
            <a:r>
              <a:rPr lang="en-US" sz="2400" dirty="0">
                <a:latin typeface="Times New Roman" panose="02020603050405020304" pitchFamily="18" charset="0"/>
                <a:cs typeface="Times New Roman" panose="02020603050405020304" pitchFamily="18" charset="0"/>
              </a:rPr>
              <a:t>is also among the popular countries of the </a:t>
            </a:r>
            <a:r>
              <a:rPr lang="en-US" sz="2400" dirty="0" smtClean="0">
                <a:latin typeface="Times New Roman" panose="02020603050405020304" pitchFamily="18" charset="0"/>
                <a:cs typeface="Times New Roman" panose="02020603050405020304" pitchFamily="18" charset="0"/>
              </a:rPr>
              <a:t>world.</a:t>
            </a:r>
          </a:p>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Tourist </a:t>
            </a:r>
            <a:r>
              <a:rPr lang="en-US" sz="2400" dirty="0">
                <a:latin typeface="Times New Roman" panose="02020603050405020304" pitchFamily="18" charset="0"/>
                <a:cs typeface="Times New Roman" panose="02020603050405020304" pitchFamily="18" charset="0"/>
              </a:rPr>
              <a:t>hub </a:t>
            </a:r>
            <a:r>
              <a:rPr lang="en-US" sz="2400" dirty="0" smtClean="0">
                <a:latin typeface="Times New Roman" panose="02020603050405020304" pitchFamily="18" charset="0"/>
                <a:cs typeface="Times New Roman" panose="02020603050405020304" pitchFamily="18" charset="0"/>
              </a:rPr>
              <a:t>welcomes </a:t>
            </a:r>
            <a:r>
              <a:rPr lang="en-US" sz="2400" dirty="0">
                <a:latin typeface="Times New Roman" panose="02020603050405020304" pitchFamily="18" charset="0"/>
                <a:cs typeface="Times New Roman" panose="02020603050405020304" pitchFamily="18" charset="0"/>
              </a:rPr>
              <a:t>more than a 5 million </a:t>
            </a:r>
            <a:r>
              <a:rPr lang="en-US" sz="2400" dirty="0" smtClean="0">
                <a:latin typeface="Times New Roman" panose="02020603050405020304" pitchFamily="18" charset="0"/>
                <a:cs typeface="Times New Roman" panose="02020603050405020304" pitchFamily="18" charset="0"/>
              </a:rPr>
              <a:t> tourists </a:t>
            </a:r>
            <a:r>
              <a:rPr lang="en-US" sz="2400" dirty="0">
                <a:latin typeface="Times New Roman" panose="02020603050405020304" pitchFamily="18" charset="0"/>
                <a:cs typeface="Times New Roman" panose="02020603050405020304" pitchFamily="18" charset="0"/>
              </a:rPr>
              <a:t>from different </a:t>
            </a:r>
            <a:r>
              <a:rPr lang="en-US" sz="2400" dirty="0" smtClean="0">
                <a:latin typeface="Times New Roman" panose="02020603050405020304" pitchFamily="18" charset="0"/>
                <a:cs typeface="Times New Roman" panose="02020603050405020304" pitchFamily="18" charset="0"/>
              </a:rPr>
              <a:t>locations </a:t>
            </a:r>
            <a:r>
              <a:rPr lang="en-US" sz="2400" dirty="0">
                <a:latin typeface="Times New Roman" panose="02020603050405020304" pitchFamily="18" charset="0"/>
                <a:cs typeface="Times New Roman" panose="02020603050405020304" pitchFamily="18" charset="0"/>
              </a:rPr>
              <a:t>of the </a:t>
            </a:r>
            <a:r>
              <a:rPr lang="en-US" sz="2400" dirty="0" smtClean="0">
                <a:latin typeface="Times New Roman" panose="02020603050405020304" pitchFamily="18" charset="0"/>
                <a:cs typeface="Times New Roman" panose="02020603050405020304" pitchFamily="18" charset="0"/>
              </a:rPr>
              <a:t>world.</a:t>
            </a:r>
          </a:p>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trip to this beautiful country can reveal numerous mystic things regarding its </a:t>
            </a:r>
            <a:r>
              <a:rPr lang="en-US" sz="2400" b="1" dirty="0">
                <a:solidFill>
                  <a:srgbClr val="00B050"/>
                </a:solidFill>
                <a:latin typeface="Times New Roman" panose="02020603050405020304" pitchFamily="18" charset="0"/>
                <a:cs typeface="Times New Roman" panose="02020603050405020304" pitchFamily="18" charset="0"/>
              </a:rPr>
              <a:t>culture , art , tradition , history</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etc.</a:t>
            </a:r>
          </a:p>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Tourists </a:t>
            </a:r>
            <a:r>
              <a:rPr lang="en-US" sz="2400" dirty="0">
                <a:latin typeface="Times New Roman" panose="02020603050405020304" pitchFamily="18" charset="0"/>
                <a:cs typeface="Times New Roman" panose="02020603050405020304" pitchFamily="18" charset="0"/>
              </a:rPr>
              <a:t>are more attracted towards the cultural diversity of this country from </a:t>
            </a:r>
            <a:r>
              <a:rPr lang="en-US" sz="2400" b="1" dirty="0">
                <a:solidFill>
                  <a:srgbClr val="00B050"/>
                </a:solidFill>
                <a:latin typeface="Times New Roman" panose="02020603050405020304" pitchFamily="18" charset="0"/>
                <a:cs typeface="Times New Roman" panose="02020603050405020304" pitchFamily="18" charset="0"/>
              </a:rPr>
              <a:t>Kashmir to </a:t>
            </a:r>
            <a:r>
              <a:rPr lang="en-US" sz="2400" b="1" dirty="0" smtClean="0">
                <a:solidFill>
                  <a:srgbClr val="00B050"/>
                </a:solidFill>
                <a:latin typeface="Times New Roman" panose="02020603050405020304" pitchFamily="18" charset="0"/>
                <a:cs typeface="Times New Roman" panose="02020603050405020304" pitchFamily="18" charset="0"/>
              </a:rPr>
              <a:t>Kanyakumari</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Each tradition symbolizes the </a:t>
            </a:r>
            <a:r>
              <a:rPr lang="en-US" sz="2400" dirty="0" err="1" smtClean="0">
                <a:latin typeface="Times New Roman" panose="02020603050405020304" pitchFamily="18" charset="0"/>
                <a:cs typeface="Times New Roman" panose="02020603050405020304" pitchFamily="18" charset="0"/>
              </a:rPr>
              <a:t>flavour</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aura of the </a:t>
            </a:r>
            <a:r>
              <a:rPr lang="en-US" sz="2400" dirty="0" smtClean="0">
                <a:latin typeface="Times New Roman" panose="02020603050405020304" pitchFamily="18" charset="0"/>
                <a:cs typeface="Times New Roman" panose="02020603050405020304" pitchFamily="18" charset="0"/>
              </a:rPr>
              <a:t>place.</a:t>
            </a:r>
            <a:endParaRPr lang="en-US" sz="2400" dirty="0">
              <a:latin typeface="Times New Roman" panose="02020603050405020304" pitchFamily="18" charset="0"/>
              <a:cs typeface="Times New Roman" panose="02020603050405020304" pitchFamily="18" charset="0"/>
            </a:endParaRPr>
          </a:p>
          <a:p>
            <a:pPr algn="just"/>
            <a:endParaRPr lang="en-US" sz="2400" dirty="0" smtClean="0">
              <a:latin typeface="Arial" panose="020B0604020202020204" pitchFamily="34" charset="0"/>
              <a:cs typeface="Arial" panose="020B0604020202020204" pitchFamily="34" charset="0"/>
            </a:endParaRPr>
          </a:p>
          <a:p>
            <a:pPr marL="0" indent="0" algn="just">
              <a:buNone/>
            </a:pPr>
            <a:endParaRPr lang="en-US" sz="2400" dirty="0" smtClean="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a:p>
            <a:pPr marL="0" indent="0" algn="just">
              <a:buNone/>
            </a:pPr>
            <a:endParaRPr lang="en-US" sz="2400" dirty="0" smtClean="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a:p>
            <a:pPr marL="0" indent="0" algn="just">
              <a:buNone/>
            </a:pPr>
            <a:endParaRPr lang="en-US" sz="2400" dirty="0" smtClean="0">
              <a:latin typeface="Arial" panose="020B0604020202020204" pitchFamily="34" charset="0"/>
              <a:cs typeface="Arial" panose="020B0604020202020204" pitchFamily="34" charset="0"/>
            </a:endParaRPr>
          </a:p>
          <a:p>
            <a:pPr algn="just"/>
            <a:endParaRPr lang="en-US" sz="2400" dirty="0">
              <a:latin typeface="Arial" panose="020B0604020202020204" pitchFamily="34" charset="0"/>
              <a:cs typeface="Arial" panose="020B0604020202020204" pitchFamily="34" charset="0"/>
            </a:endParaRPr>
          </a:p>
          <a:p>
            <a:pPr algn="just"/>
            <a:endParaRPr lang="en-US" sz="2400" dirty="0" smtClean="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a:p>
            <a:pPr algn="just"/>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9933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1" cy="901521"/>
          </a:xfrm>
        </p:spPr>
        <p:txBody>
          <a:bodyPr/>
          <a:lstStyle/>
          <a:p>
            <a:r>
              <a:rPr lang="en-US" dirty="0" smtClean="0">
                <a:solidFill>
                  <a:srgbClr val="FF0000"/>
                </a:solidFill>
              </a:rPr>
              <a:t>Sign up</a:t>
            </a:r>
            <a:endParaRPr lang="en-US"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299" y="1159098"/>
            <a:ext cx="11028752" cy="51386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47950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
            <a:ext cx="10353761" cy="888642"/>
          </a:xfrm>
        </p:spPr>
        <p:txBody>
          <a:bodyPr/>
          <a:lstStyle/>
          <a:p>
            <a:r>
              <a:rPr lang="en-US" dirty="0" smtClean="0">
                <a:solidFill>
                  <a:srgbClr val="FF0000"/>
                </a:solidFill>
              </a:rPr>
              <a:t>Booking page</a:t>
            </a:r>
            <a:endParaRPr lang="en-US"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307" y="902291"/>
            <a:ext cx="11389866" cy="56023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069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
            <a:ext cx="10353761" cy="1037230"/>
          </a:xfrm>
        </p:spPr>
        <p:txBody>
          <a:bodyPr/>
          <a:lstStyle/>
          <a:p>
            <a:r>
              <a:rPr lang="en-US" dirty="0" smtClean="0">
                <a:solidFill>
                  <a:srgbClr val="FF0000"/>
                </a:solidFill>
              </a:rPr>
              <a:t>Booking confirmation</a:t>
            </a:r>
            <a:endParaRPr lang="en-US"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7798" y="928048"/>
            <a:ext cx="11187472" cy="55000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075394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95534"/>
            <a:ext cx="10353761" cy="887105"/>
          </a:xfrm>
        </p:spPr>
        <p:txBody>
          <a:bodyPr/>
          <a:lstStyle/>
          <a:p>
            <a:r>
              <a:rPr lang="en-US" dirty="0" smtClean="0">
                <a:solidFill>
                  <a:srgbClr val="FF0000"/>
                </a:solidFill>
              </a:rPr>
              <a:t>Hotel booking confirmation</a:t>
            </a:r>
            <a:endParaRPr lang="en-US"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516" y="1105468"/>
            <a:ext cx="11184318" cy="5268036"/>
          </a:xfrm>
        </p:spPr>
      </p:pic>
    </p:spTree>
    <p:extLst>
      <p:ext uri="{BB962C8B-B14F-4D97-AF65-F5344CB8AC3E}">
        <p14:creationId xmlns:p14="http://schemas.microsoft.com/office/powerpoint/2010/main" val="2468635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1" cy="764275"/>
          </a:xfrm>
        </p:spPr>
        <p:txBody>
          <a:bodyPr/>
          <a:lstStyle/>
          <a:p>
            <a:r>
              <a:rPr lang="en-US" dirty="0" smtClean="0">
                <a:solidFill>
                  <a:srgbClr val="FF0000"/>
                </a:solidFill>
              </a:rPr>
              <a:t>Query page</a:t>
            </a:r>
            <a:endParaRPr lang="en-US"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6445" y="887104"/>
            <a:ext cx="10901759" cy="5473883"/>
          </a:xfrm>
        </p:spPr>
      </p:pic>
    </p:spTree>
    <p:extLst>
      <p:ext uri="{BB962C8B-B14F-4D97-AF65-F5344CB8AC3E}">
        <p14:creationId xmlns:p14="http://schemas.microsoft.com/office/powerpoint/2010/main" val="937380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1" cy="873457"/>
          </a:xfrm>
        </p:spPr>
        <p:txBody>
          <a:bodyPr/>
          <a:lstStyle/>
          <a:p>
            <a:r>
              <a:rPr lang="en-US" dirty="0" smtClean="0">
                <a:solidFill>
                  <a:srgbClr val="FF0000"/>
                </a:solidFill>
              </a:rPr>
              <a:t>portfolio</a:t>
            </a:r>
            <a:endParaRPr lang="en-US"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7994" y="943166"/>
            <a:ext cx="11120137" cy="5457633"/>
          </a:xfrm>
        </p:spPr>
      </p:pic>
    </p:spTree>
    <p:extLst>
      <p:ext uri="{BB962C8B-B14F-4D97-AF65-F5344CB8AC3E}">
        <p14:creationId xmlns:p14="http://schemas.microsoft.com/office/powerpoint/2010/main" val="3098153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131383"/>
          </a:xfrm>
        </p:spPr>
        <p:txBody>
          <a:bodyPr/>
          <a:lstStyle/>
          <a:p>
            <a:r>
              <a:rPr lang="en-US"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REFERENCES</a:t>
            </a:r>
            <a:endParaRPr lang="en-US"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6112" y="1584101"/>
            <a:ext cx="10751692" cy="5164429"/>
          </a:xfrm>
        </p:spPr>
        <p:txBody>
          <a:bodyPr>
            <a:noAutofit/>
          </a:bodyPr>
          <a:lstStyle/>
          <a:p>
            <a:pPr lvl="0"/>
            <a:r>
              <a:rPr lang="en-US" sz="2400" dirty="0" smtClean="0">
                <a:latin typeface="Arial" panose="020B0604020202020204" pitchFamily="34" charset="0"/>
                <a:cs typeface="Arial" panose="020B0604020202020204" pitchFamily="34" charset="0"/>
              </a:rPr>
              <a:t>    </a:t>
            </a:r>
            <a:r>
              <a:rPr lang="en-US" sz="2400" u="sng" dirty="0">
                <a:latin typeface="Arial" panose="020B0604020202020204" pitchFamily="34" charset="0"/>
                <a:cs typeface="Arial" panose="020B0604020202020204" pitchFamily="34" charset="0"/>
                <a:hlinkClick r:id="rId2"/>
              </a:rPr>
              <a:t>http://www.wikipedia.org/</a:t>
            </a:r>
            <a:endParaRPr lang="en-US" sz="2400" dirty="0">
              <a:latin typeface="Arial" panose="020B0604020202020204" pitchFamily="34" charset="0"/>
              <a:cs typeface="Arial" panose="020B0604020202020204" pitchFamily="34" charset="0"/>
            </a:endParaRPr>
          </a:p>
          <a:p>
            <a:pPr lvl="0"/>
            <a:r>
              <a:rPr lang="en-US" sz="2400" dirty="0">
                <a:latin typeface="Arial" panose="020B0604020202020204" pitchFamily="34" charset="0"/>
                <a:cs typeface="Arial" panose="020B0604020202020204" pitchFamily="34" charset="0"/>
              </a:rPr>
              <a:t>    </a:t>
            </a:r>
            <a:r>
              <a:rPr lang="en-US" sz="2400" u="sng" dirty="0" smtClean="0">
                <a:latin typeface="Arial" panose="020B0604020202020204" pitchFamily="34" charset="0"/>
                <a:cs typeface="Arial" panose="020B0604020202020204" pitchFamily="34" charset="0"/>
              </a:rPr>
              <a:t>http</a:t>
            </a:r>
            <a:r>
              <a:rPr lang="en-US" sz="2400" u="sng" dirty="0">
                <a:latin typeface="Arial" panose="020B0604020202020204" pitchFamily="34" charset="0"/>
                <a:cs typeface="Arial" panose="020B0604020202020204" pitchFamily="34" charset="0"/>
              </a:rPr>
              <a:t>://www.travelogyindia.com/</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r>
              <a:rPr lang="en-US" sz="2400" u="sng" dirty="0">
                <a:latin typeface="Arial" panose="020B0604020202020204" pitchFamily="34" charset="0"/>
                <a:cs typeface="Arial" panose="020B0604020202020204" pitchFamily="34" charset="0"/>
                <a:hlinkClick r:id="rId3"/>
              </a:rPr>
              <a:t>https://</a:t>
            </a:r>
            <a:r>
              <a:rPr lang="en-US" sz="2400" u="sng" dirty="0" smtClean="0">
                <a:latin typeface="Arial" panose="020B0604020202020204" pitchFamily="34" charset="0"/>
                <a:cs typeface="Arial" panose="020B0604020202020204" pitchFamily="34" charset="0"/>
                <a:hlinkClick r:id="rId3"/>
              </a:rPr>
              <a:t>www.google.co.in</a:t>
            </a:r>
            <a:endParaRPr lang="en-US" sz="2400" u="sng" dirty="0" smtClean="0">
              <a:latin typeface="Arial" panose="020B0604020202020204" pitchFamily="34" charset="0"/>
              <a:cs typeface="Arial" panose="020B0604020202020204" pitchFamily="34" charset="0"/>
            </a:endParaRPr>
          </a:p>
          <a:p>
            <a:pPr lvl="0"/>
            <a:r>
              <a:rPr lang="en-US" sz="24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400" u="sng" dirty="0" smtClean="0">
                <a:solidFill>
                  <a:schemeClr val="bg2">
                    <a:lumMod val="60000"/>
                    <a:lumOff val="40000"/>
                  </a:schemeClr>
                </a:solidFill>
                <a:latin typeface="Arial" panose="020B0604020202020204" pitchFamily="34" charset="0"/>
                <a:cs typeface="Arial" panose="020B0604020202020204" pitchFamily="34" charset="0"/>
              </a:rPr>
              <a:t>http</a:t>
            </a:r>
            <a:r>
              <a:rPr lang="en-US" sz="2400" u="sng" dirty="0">
                <a:solidFill>
                  <a:schemeClr val="bg2">
                    <a:lumMod val="60000"/>
                    <a:lumOff val="40000"/>
                  </a:schemeClr>
                </a:solidFill>
                <a:latin typeface="Arial" panose="020B0604020202020204" pitchFamily="34" charset="0"/>
                <a:cs typeface="Arial" panose="020B0604020202020204" pitchFamily="34" charset="0"/>
              </a:rPr>
              <a:t>://</a:t>
            </a:r>
            <a:r>
              <a:rPr lang="en-US" sz="2400" u="sng" dirty="0" smtClean="0">
                <a:solidFill>
                  <a:schemeClr val="bg2">
                    <a:lumMod val="60000"/>
                    <a:lumOff val="40000"/>
                  </a:schemeClr>
                </a:solidFill>
                <a:latin typeface="Arial" panose="020B0604020202020204" pitchFamily="34" charset="0"/>
                <a:cs typeface="Arial" panose="020B0604020202020204" pitchFamily="34" charset="0"/>
              </a:rPr>
              <a:t>www.realitytoursandtravel.com</a:t>
            </a:r>
            <a:endParaRPr lang="en-US" sz="2400" u="sng" dirty="0">
              <a:solidFill>
                <a:schemeClr val="bg2">
                  <a:lumMod val="60000"/>
                  <a:lumOff val="40000"/>
                </a:schemeClr>
              </a:solidFill>
              <a:latin typeface="Arial" panose="020B0604020202020204" pitchFamily="34" charset="0"/>
              <a:cs typeface="Arial" panose="020B0604020202020204" pitchFamily="34" charset="0"/>
            </a:endParaRPr>
          </a:p>
          <a:p>
            <a:pPr lvl="0"/>
            <a:r>
              <a:rPr lang="en-US" sz="2400" dirty="0">
                <a:latin typeface="Arial" panose="020B0604020202020204" pitchFamily="34" charset="0"/>
                <a:cs typeface="Arial" panose="020B0604020202020204" pitchFamily="34" charset="0"/>
              </a:rPr>
              <a:t>    </a:t>
            </a:r>
            <a:r>
              <a:rPr lang="en-US" sz="2400" u="sng" dirty="0">
                <a:latin typeface="Arial" panose="020B0604020202020204" pitchFamily="34" charset="0"/>
                <a:cs typeface="Arial" panose="020B0604020202020204" pitchFamily="34" charset="0"/>
                <a:hlinkClick r:id="rId4"/>
              </a:rPr>
              <a:t>http://</a:t>
            </a:r>
            <a:r>
              <a:rPr lang="en-US" sz="2400" u="sng" dirty="0" smtClean="0">
                <a:latin typeface="Arial" panose="020B0604020202020204" pitchFamily="34" charset="0"/>
                <a:cs typeface="Arial" panose="020B0604020202020204" pitchFamily="34" charset="0"/>
                <a:hlinkClick r:id="rId4"/>
              </a:rPr>
              <a:t>www.indiatoursonline.com</a:t>
            </a:r>
            <a:endParaRPr lang="en-US" sz="2400" u="sng" dirty="0" smtClean="0">
              <a:latin typeface="Arial" panose="020B0604020202020204" pitchFamily="34" charset="0"/>
              <a:cs typeface="Arial" panose="020B0604020202020204" pitchFamily="34" charset="0"/>
            </a:endParaRPr>
          </a:p>
          <a:p>
            <a:pPr lvl="0"/>
            <a:endParaRPr lang="en-US" sz="2400" u="sng" dirty="0" smtClean="0">
              <a:latin typeface="Arial" panose="020B0604020202020204" pitchFamily="34" charset="0"/>
              <a:cs typeface="Arial" panose="020B0604020202020204" pitchFamily="34" charset="0"/>
            </a:endParaRPr>
          </a:p>
          <a:p>
            <a:pPr marL="0" lvl="0" indent="0" algn="ctr">
              <a:buNone/>
            </a:pPr>
            <a:r>
              <a:rPr lang="en-US" sz="2400" u="sng" dirty="0" smtClean="0">
                <a:latin typeface="Arial" panose="020B0604020202020204" pitchFamily="34" charset="0"/>
                <a:cs typeface="Arial" panose="020B0604020202020204" pitchFamily="34" charset="0"/>
              </a:rPr>
              <a:t>Very Thankful to </a:t>
            </a:r>
          </a:p>
          <a:p>
            <a:pPr marL="0" indent="0" algn="ctr">
              <a:buNone/>
            </a:pPr>
            <a:r>
              <a:rPr lang="en-US" sz="2400" dirty="0" smtClean="0">
                <a:latin typeface="Arial" panose="020B0604020202020204" pitchFamily="34" charset="0"/>
                <a:cs typeface="Arial" panose="020B0604020202020204" pitchFamily="34" charset="0"/>
              </a:rPr>
              <a:t>Ms. Neha Gupta</a:t>
            </a:r>
          </a:p>
          <a:p>
            <a:pPr marL="0" indent="0" algn="ctr">
              <a:buNone/>
            </a:pPr>
            <a:r>
              <a:rPr lang="en-US" sz="2400" dirty="0" smtClean="0">
                <a:latin typeface="Arial" panose="020B0604020202020204" pitchFamily="34" charset="0"/>
                <a:cs typeface="Arial" panose="020B0604020202020204" pitchFamily="34" charset="0"/>
              </a:rPr>
              <a:t>Mr. Praveen kr. </a:t>
            </a:r>
            <a:r>
              <a:rPr lang="en-US" sz="2400" dirty="0" err="1" smtClean="0">
                <a:latin typeface="Arial" panose="020B0604020202020204" pitchFamily="34" charset="0"/>
                <a:cs typeface="Arial" panose="020B0604020202020204" pitchFamily="34" charset="0"/>
              </a:rPr>
              <a:t>Gangwar</a:t>
            </a:r>
            <a:endParaRPr lang="en-US" sz="2400" dirty="0">
              <a:latin typeface="Arial" panose="020B0604020202020204" pitchFamily="34" charset="0"/>
              <a:cs typeface="Arial" panose="020B0604020202020204" pitchFamily="34" charset="0"/>
            </a:endParaRPr>
          </a:p>
          <a:p>
            <a:pPr lvl="0"/>
            <a:endParaRPr lang="en-US" sz="2400" dirty="0">
              <a:latin typeface="Arial" panose="020B0604020202020204" pitchFamily="34" charset="0"/>
              <a:cs typeface="Arial" panose="020B0604020202020204" pitchFamily="34" charset="0"/>
            </a:endParaRPr>
          </a:p>
          <a:p>
            <a:endParaRPr lang="en-US" sz="2400" u="sng" dirty="0" smtClean="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98796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47500" lnSpcReduction="20000"/>
          </a:bodyPr>
          <a:lstStyle/>
          <a:p>
            <a:pPr marL="0" indent="0" algn="ctr">
              <a:buNone/>
            </a:pPr>
            <a:endParaRPr lang="en-US" sz="8000" b="1" i="1" dirty="0" smtClean="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sz="8000" b="1" i="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sz="8000" b="1" i="1" dirty="0" smtClean="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sz="7700" b="1" dirty="0" smtClean="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US" sz="7700" b="1" dirty="0" smtClean="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r>
              <a:rPr lang="en-US" sz="7700" b="1" dirty="0" smtClean="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Wingdings" panose="05000000000000000000" pitchFamily="2" charset="2"/>
              </a:rPr>
              <a:t></a:t>
            </a:r>
            <a:endParaRPr lang="en-US" sz="7700" b="1"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79276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53037"/>
            <a:ext cx="10515600" cy="5223926"/>
          </a:xfrm>
        </p:spPr>
        <p:txBody>
          <a:bodyPr>
            <a:normAutofit lnSpcReduction="10000"/>
          </a:bodyPr>
          <a:lstStyle/>
          <a:p>
            <a:pPr algn="just">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 </a:t>
            </a:r>
            <a:r>
              <a:rPr lang="en-US" sz="2400" b="1" dirty="0" smtClean="0">
                <a:solidFill>
                  <a:srgbClr val="00B050"/>
                </a:solidFill>
                <a:latin typeface="Times New Roman" panose="02020603050405020304" pitchFamily="18" charset="0"/>
                <a:cs typeface="Times New Roman" panose="02020603050405020304" pitchFamily="18" charset="0"/>
              </a:rPr>
              <a:t>Jammu </a:t>
            </a:r>
            <a:r>
              <a:rPr lang="en-US" sz="2400" b="1" dirty="0">
                <a:solidFill>
                  <a:srgbClr val="00B050"/>
                </a:solidFill>
                <a:latin typeface="Times New Roman" panose="02020603050405020304" pitchFamily="18" charset="0"/>
                <a:cs typeface="Times New Roman" panose="02020603050405020304" pitchFamily="18" charset="0"/>
              </a:rPr>
              <a:t>and </a:t>
            </a:r>
            <a:r>
              <a:rPr lang="en-US" sz="2400" b="1" dirty="0" smtClean="0">
                <a:solidFill>
                  <a:srgbClr val="00B050"/>
                </a:solidFill>
                <a:latin typeface="Times New Roman" panose="02020603050405020304" pitchFamily="18" charset="0"/>
                <a:cs typeface="Times New Roman" panose="02020603050405020304" pitchFamily="18" charset="0"/>
              </a:rPr>
              <a:t>Kashmir, Himachal </a:t>
            </a:r>
            <a:r>
              <a:rPr lang="en-US" sz="2400" b="1" dirty="0">
                <a:solidFill>
                  <a:srgbClr val="00B050"/>
                </a:solidFill>
                <a:latin typeface="Times New Roman" panose="02020603050405020304" pitchFamily="18" charset="0"/>
                <a:cs typeface="Times New Roman" panose="02020603050405020304" pitchFamily="18" charset="0"/>
              </a:rPr>
              <a:t>Pradesh, </a:t>
            </a:r>
            <a:r>
              <a:rPr lang="en-US" sz="2400" b="1" dirty="0" err="1" smtClean="0">
                <a:solidFill>
                  <a:srgbClr val="00B050"/>
                </a:solidFill>
                <a:latin typeface="Times New Roman" panose="02020603050405020304" pitchFamily="18" charset="0"/>
                <a:cs typeface="Times New Roman" panose="02020603050405020304" pitchFamily="18" charset="0"/>
              </a:rPr>
              <a:t>Kullu</a:t>
            </a:r>
            <a:r>
              <a:rPr lang="en-US" sz="2400" b="1" dirty="0">
                <a:solidFill>
                  <a:srgbClr val="00B050"/>
                </a:solidFill>
                <a:latin typeface="Times New Roman" panose="02020603050405020304" pitchFamily="18" charset="0"/>
                <a:cs typeface="Times New Roman" panose="02020603050405020304" pitchFamily="18" charset="0"/>
              </a:rPr>
              <a:t> </a:t>
            </a:r>
            <a:r>
              <a:rPr lang="en-US" sz="2400" b="1" dirty="0" err="1" smtClean="0">
                <a:solidFill>
                  <a:srgbClr val="00B050"/>
                </a:solidFill>
                <a:latin typeface="Times New Roman" panose="02020603050405020304" pitchFamily="18" charset="0"/>
                <a:cs typeface="Times New Roman" panose="02020603050405020304" pitchFamily="18" charset="0"/>
              </a:rPr>
              <a:t>Manali</a:t>
            </a:r>
            <a:r>
              <a:rPr lang="en-US" sz="2400" b="1" dirty="0" smtClean="0">
                <a:solidFill>
                  <a:srgbClr val="00B050"/>
                </a:solidFill>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etc. are famous </a:t>
            </a:r>
            <a:r>
              <a:rPr lang="en-US" sz="2400" dirty="0">
                <a:latin typeface="Times New Roman" panose="02020603050405020304" pitchFamily="18" charset="0"/>
                <a:cs typeface="Times New Roman" panose="02020603050405020304" pitchFamily="18" charset="0"/>
              </a:rPr>
              <a:t>hill stations of north India. </a:t>
            </a:r>
            <a:endParaRPr lang="en-US" sz="24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 In </a:t>
            </a:r>
            <a:r>
              <a:rPr lang="en-US" sz="2400" dirty="0">
                <a:latin typeface="Times New Roman" panose="02020603050405020304" pitchFamily="18" charset="0"/>
                <a:cs typeface="Times New Roman" panose="02020603050405020304" pitchFamily="18" charset="0"/>
              </a:rPr>
              <a:t>the southern part of India , places like </a:t>
            </a:r>
            <a:r>
              <a:rPr lang="en-US" sz="2400" b="1" dirty="0" err="1">
                <a:solidFill>
                  <a:srgbClr val="00B050"/>
                </a:solidFill>
                <a:latin typeface="Times New Roman" panose="02020603050405020304" pitchFamily="18" charset="0"/>
                <a:cs typeface="Times New Roman" panose="02020603050405020304" pitchFamily="18" charset="0"/>
              </a:rPr>
              <a:t>Kerela</a:t>
            </a:r>
            <a:r>
              <a:rPr lang="en-US" sz="2400" dirty="0">
                <a:solidFill>
                  <a:srgbClr val="00B050"/>
                </a:solidFill>
                <a:latin typeface="Times New Roman" panose="02020603050405020304" pitchFamily="18" charset="0"/>
                <a:cs typeface="Times New Roman" panose="02020603050405020304" pitchFamily="18" charset="0"/>
              </a:rPr>
              <a:t> </a:t>
            </a:r>
            <a:r>
              <a:rPr lang="en-US" sz="2400" b="1" dirty="0">
                <a:solidFill>
                  <a:srgbClr val="00B050"/>
                </a:solidFill>
                <a:latin typeface="Times New Roman" panose="02020603050405020304" pitchFamily="18" charset="0"/>
                <a:cs typeface="Times New Roman" panose="02020603050405020304" pitchFamily="18" charset="0"/>
              </a:rPr>
              <a:t>and</a:t>
            </a:r>
            <a:r>
              <a:rPr lang="en-US" sz="2400" dirty="0">
                <a:solidFill>
                  <a:srgbClr val="00B050"/>
                </a:solidFill>
                <a:latin typeface="Times New Roman" panose="02020603050405020304" pitchFamily="18" charset="0"/>
                <a:cs typeface="Times New Roman" panose="02020603050405020304" pitchFamily="18" charset="0"/>
              </a:rPr>
              <a:t> </a:t>
            </a:r>
            <a:r>
              <a:rPr lang="en-US" sz="2400" b="1" dirty="0">
                <a:solidFill>
                  <a:srgbClr val="00B050"/>
                </a:solidFill>
                <a:latin typeface="Times New Roman" panose="02020603050405020304" pitchFamily="18" charset="0"/>
                <a:cs typeface="Times New Roman" panose="02020603050405020304" pitchFamily="18" charset="0"/>
              </a:rPr>
              <a:t>Goa</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are famous for the exotic beaches which are a paradise for the tourists </a:t>
            </a:r>
            <a:r>
              <a:rPr lang="en-US" sz="24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One of the major tourist attractions in </a:t>
            </a:r>
            <a:r>
              <a:rPr lang="en-US" sz="2400" dirty="0" smtClean="0">
                <a:latin typeface="Times New Roman" panose="02020603050405020304" pitchFamily="18" charset="0"/>
                <a:cs typeface="Times New Roman" panose="02020603050405020304" pitchFamily="18" charset="0"/>
              </a:rPr>
              <a:t>India is </a:t>
            </a:r>
            <a:r>
              <a:rPr lang="en-US" sz="2400" b="1" dirty="0">
                <a:solidFill>
                  <a:srgbClr val="00B050"/>
                </a:solidFill>
                <a:latin typeface="Times New Roman" panose="02020603050405020304" pitchFamily="18" charset="0"/>
                <a:cs typeface="Times New Roman" panose="02020603050405020304" pitchFamily="18" charset="0"/>
              </a:rPr>
              <a:t>TAJ MAHAL </a:t>
            </a:r>
            <a:r>
              <a:rPr lang="en-US" sz="2400" dirty="0">
                <a:latin typeface="Times New Roman" panose="02020603050405020304" pitchFamily="18" charset="0"/>
                <a:cs typeface="Times New Roman" panose="02020603050405020304" pitchFamily="18" charset="0"/>
              </a:rPr>
              <a:t>which is one of the seven </a:t>
            </a:r>
            <a:r>
              <a:rPr lang="en-US" sz="2400" dirty="0" smtClean="0">
                <a:latin typeface="Times New Roman" panose="02020603050405020304" pitchFamily="18" charset="0"/>
                <a:cs typeface="Times New Roman" panose="02020603050405020304" pitchFamily="18" charset="0"/>
              </a:rPr>
              <a:t>wonders </a:t>
            </a:r>
            <a:r>
              <a:rPr lang="en-US" sz="2400" dirty="0">
                <a:latin typeface="Times New Roman" panose="02020603050405020304" pitchFamily="18" charset="0"/>
                <a:cs typeface="Times New Roman" panose="02020603050405020304" pitchFamily="18" charset="0"/>
              </a:rPr>
              <a:t>of the </a:t>
            </a:r>
            <a:r>
              <a:rPr lang="en-US" sz="2400" dirty="0" smtClean="0">
                <a:latin typeface="Times New Roman" panose="02020603050405020304" pitchFamily="18" charset="0"/>
                <a:cs typeface="Times New Roman" panose="02020603050405020304" pitchFamily="18" charset="0"/>
              </a:rPr>
              <a:t>world.</a:t>
            </a:r>
          </a:p>
          <a:p>
            <a:pPr algn="just">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 </a:t>
            </a:r>
            <a:r>
              <a:rPr lang="en-US" sz="2400" b="1" dirty="0" smtClean="0">
                <a:solidFill>
                  <a:srgbClr val="00B050"/>
                </a:solidFill>
                <a:latin typeface="Times New Roman" panose="02020603050405020304" pitchFamily="18" charset="0"/>
                <a:cs typeface="Times New Roman" panose="02020603050405020304" pitchFamily="18" charset="0"/>
              </a:rPr>
              <a:t>Rajasthan</a:t>
            </a:r>
            <a:r>
              <a:rPr lang="en-US" sz="2400" dirty="0" smtClean="0">
                <a:latin typeface="Times New Roman" panose="02020603050405020304" pitchFamily="18" charset="0"/>
                <a:cs typeface="Times New Roman" panose="02020603050405020304" pitchFamily="18" charset="0"/>
              </a:rPr>
              <a:t> a </a:t>
            </a:r>
            <a:r>
              <a:rPr lang="en-US" sz="2400" dirty="0">
                <a:latin typeface="Times New Roman" panose="02020603050405020304" pitchFamily="18" charset="0"/>
                <a:cs typeface="Times New Roman" panose="02020603050405020304" pitchFamily="18" charset="0"/>
              </a:rPr>
              <a:t>state with numerous scenic </a:t>
            </a:r>
            <a:r>
              <a:rPr lang="en-US" sz="2400" dirty="0" smtClean="0">
                <a:latin typeface="Times New Roman" panose="02020603050405020304" pitchFamily="18" charset="0"/>
                <a:cs typeface="Times New Roman" panose="02020603050405020304" pitchFamily="18" charset="0"/>
              </a:rPr>
              <a:t>sports, majestic forts, pristine lakes, and </a:t>
            </a:r>
            <a:r>
              <a:rPr lang="en-US" sz="2400" dirty="0">
                <a:latin typeface="Times New Roman" panose="02020603050405020304" pitchFamily="18" charset="0"/>
                <a:cs typeface="Times New Roman" panose="02020603050405020304" pitchFamily="18" charset="0"/>
              </a:rPr>
              <a:t>oasis is a tourist hub as </a:t>
            </a:r>
            <a:r>
              <a:rPr lang="en-US" sz="2400" dirty="0" smtClean="0">
                <a:latin typeface="Times New Roman" panose="02020603050405020304" pitchFamily="18" charset="0"/>
                <a:cs typeface="Times New Roman" panose="02020603050405020304" pitchFamily="18" charset="0"/>
              </a:rPr>
              <a:t>well. One </a:t>
            </a:r>
            <a:r>
              <a:rPr lang="en-US" sz="2400" dirty="0">
                <a:latin typeface="Times New Roman" panose="02020603050405020304" pitchFamily="18" charset="0"/>
                <a:cs typeface="Times New Roman" panose="02020603050405020304" pitchFamily="18" charset="0"/>
              </a:rPr>
              <a:t>can always plan of Safari through its sun kissed Thar </a:t>
            </a:r>
            <a:r>
              <a:rPr lang="en-US" sz="2400" dirty="0" smtClean="0">
                <a:latin typeface="Times New Roman" panose="02020603050405020304" pitchFamily="18" charset="0"/>
                <a:cs typeface="Times New Roman" panose="02020603050405020304" pitchFamily="18" charset="0"/>
              </a:rPr>
              <a:t>deserts.</a:t>
            </a:r>
          </a:p>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 </a:t>
            </a:r>
            <a:r>
              <a:rPr lang="en-US" sz="2400" b="1" dirty="0" smtClean="0">
                <a:solidFill>
                  <a:srgbClr val="00B050"/>
                </a:solidFill>
                <a:latin typeface="Times New Roman" panose="02020603050405020304" pitchFamily="18" charset="0"/>
                <a:cs typeface="Times New Roman" panose="02020603050405020304" pitchFamily="18" charset="0"/>
              </a:rPr>
              <a:t>Kerala</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also known as God’s own country is one of the most beautiful states in India , famous for its back waters and serene </a:t>
            </a:r>
            <a:r>
              <a:rPr lang="en-US" sz="2400" dirty="0" smtClean="0">
                <a:latin typeface="Times New Roman" panose="02020603050405020304" pitchFamily="18" charset="0"/>
                <a:cs typeface="Times New Roman" panose="02020603050405020304" pitchFamily="18" charset="0"/>
              </a:rPr>
              <a:t>atmosphere.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97037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u="sng" dirty="0">
                <a:solidFill>
                  <a:srgbClr val="FF0000"/>
                </a:solidFill>
                <a:latin typeface="Times New Roman" panose="02020603050405020304" pitchFamily="18" charset="0"/>
                <a:cs typeface="Times New Roman" panose="02020603050405020304" pitchFamily="18" charset="0"/>
              </a:rPr>
              <a:t>PROBLEM STATEMENT</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03312" y="1442434"/>
            <a:ext cx="10268733" cy="4805965"/>
          </a:xfrm>
        </p:spPr>
        <p:txBody>
          <a:bodyPr>
            <a:normAutofit lnSpcReduction="10000"/>
          </a:bodyPr>
          <a:lstStyle/>
          <a:p>
            <a:pPr algn="just">
              <a:buFont typeface="Wingdings" panose="05000000000000000000" pitchFamily="2" charset="2"/>
              <a:buChar char="Ø"/>
            </a:pPr>
            <a:r>
              <a:rPr lang="en-US" sz="2400" dirty="0" smtClean="0">
                <a:latin typeface="Arial" panose="020B0604020202020204" pitchFamily="34" charset="0"/>
                <a:cs typeface="Arial" panose="020B0604020202020204" pitchFamily="34" charset="0"/>
              </a:rPr>
              <a:t>The </a:t>
            </a:r>
            <a:r>
              <a:rPr lang="en-US" sz="2400" dirty="0">
                <a:latin typeface="Arial" panose="020B0604020202020204" pitchFamily="34" charset="0"/>
                <a:cs typeface="Arial" panose="020B0604020202020204" pitchFamily="34" charset="0"/>
              </a:rPr>
              <a:t>purpose of </a:t>
            </a:r>
            <a:r>
              <a:rPr lang="en-US" sz="2400" dirty="0" smtClean="0">
                <a:latin typeface="Arial" panose="020B0604020202020204" pitchFamily="34" charset="0"/>
                <a:cs typeface="Arial" panose="020B0604020202020204" pitchFamily="34" charset="0"/>
              </a:rPr>
              <a:t>this website </a:t>
            </a:r>
            <a:r>
              <a:rPr lang="en-US" sz="2400" dirty="0">
                <a:latin typeface="Arial" panose="020B0604020202020204" pitchFamily="34" charset="0"/>
                <a:cs typeface="Arial" panose="020B0604020202020204" pitchFamily="34" charset="0"/>
              </a:rPr>
              <a:t>is established fact that Internet </a:t>
            </a:r>
            <a:r>
              <a:rPr lang="en-US" sz="2400" dirty="0" smtClean="0">
                <a:latin typeface="Arial" panose="020B0604020202020204" pitchFamily="34" charset="0"/>
                <a:cs typeface="Arial" panose="020B0604020202020204" pitchFamily="34" charset="0"/>
              </a:rPr>
              <a:t>users are </a:t>
            </a:r>
            <a:r>
              <a:rPr lang="en-US" sz="2400" dirty="0">
                <a:latin typeface="Arial" panose="020B0604020202020204" pitchFamily="34" charset="0"/>
                <a:cs typeface="Arial" panose="020B0604020202020204" pitchFamily="34" charset="0"/>
              </a:rPr>
              <a:t>increasing today</a:t>
            </a:r>
            <a:r>
              <a:rPr lang="en-US" sz="2400" dirty="0" smtClean="0">
                <a:latin typeface="Arial" panose="020B0604020202020204" pitchFamily="34" charset="0"/>
                <a:cs typeface="Arial" panose="020B0604020202020204" pitchFamily="34" charset="0"/>
              </a:rPr>
              <a:t>. One </a:t>
            </a:r>
            <a:r>
              <a:rPr lang="en-US" sz="2400" dirty="0">
                <a:latin typeface="Arial" panose="020B0604020202020204" pitchFamily="34" charset="0"/>
                <a:cs typeface="Arial" panose="020B0604020202020204" pitchFamily="34" charset="0"/>
              </a:rPr>
              <a:t>of the main </a:t>
            </a:r>
            <a:r>
              <a:rPr lang="en-US" sz="2400" dirty="0" smtClean="0">
                <a:latin typeface="Arial" panose="020B0604020202020204" pitchFamily="34" charset="0"/>
                <a:cs typeface="Arial" panose="020B0604020202020204" pitchFamily="34" charset="0"/>
              </a:rPr>
              <a:t>purpose </a:t>
            </a:r>
            <a:r>
              <a:rPr lang="en-US" sz="2400" dirty="0">
                <a:latin typeface="Arial" panose="020B0604020202020204" pitchFamily="34" charset="0"/>
                <a:cs typeface="Arial" panose="020B0604020202020204" pitchFamily="34" charset="0"/>
              </a:rPr>
              <a:t>of </a:t>
            </a:r>
            <a:r>
              <a:rPr lang="en-US" sz="2400" dirty="0" smtClean="0">
                <a:latin typeface="Arial" panose="020B0604020202020204" pitchFamily="34" charset="0"/>
                <a:cs typeface="Arial" panose="020B0604020202020204" pitchFamily="34" charset="0"/>
              </a:rPr>
              <a:t>this </a:t>
            </a:r>
            <a:r>
              <a:rPr lang="en-US" sz="2400" dirty="0">
                <a:latin typeface="Arial" panose="020B0604020202020204" pitchFamily="34" charset="0"/>
                <a:cs typeface="Arial" panose="020B0604020202020204" pitchFamily="34" charset="0"/>
              </a:rPr>
              <a:t>website is to facilitate the offline customer online because customers cannot spend their precious time in markets trying to find out the best deal.</a:t>
            </a:r>
          </a:p>
          <a:p>
            <a:pPr marL="0" indent="0" algn="just">
              <a:buNone/>
            </a:pPr>
            <a:endParaRPr lang="en-US" sz="240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US" sz="2400" dirty="0" smtClean="0">
                <a:latin typeface="Arial" panose="020B0604020202020204" pitchFamily="34" charset="0"/>
                <a:cs typeface="Arial" panose="020B0604020202020204" pitchFamily="34" charset="0"/>
              </a:rPr>
              <a:t>India </a:t>
            </a:r>
            <a:r>
              <a:rPr lang="en-US" sz="2400" dirty="0">
                <a:latin typeface="Arial" panose="020B0604020202020204" pitchFamily="34" charset="0"/>
                <a:cs typeface="Arial" panose="020B0604020202020204" pitchFamily="34" charset="0"/>
              </a:rPr>
              <a:t>is a country where in a few days holiday, you can enjoy a </a:t>
            </a:r>
            <a:r>
              <a:rPr lang="en-US" sz="2400" dirty="0" smtClean="0">
                <a:latin typeface="Arial" panose="020B0604020202020204" pitchFamily="34" charset="0"/>
                <a:cs typeface="Arial" panose="020B0604020202020204" pitchFamily="34" charset="0"/>
              </a:rPr>
              <a:t>lot. The </a:t>
            </a:r>
            <a:r>
              <a:rPr lang="en-US" sz="2400" dirty="0">
                <a:latin typeface="Arial" panose="020B0604020202020204" pitchFamily="34" charset="0"/>
                <a:cs typeface="Arial" panose="020B0604020202020204" pitchFamily="34" charset="0"/>
              </a:rPr>
              <a:t>problem is that we although having many websites but they offer different kind of services .The customers are enjoying a lot but there is a lack of relationship between travel agency and customers and hence we are establishing that relationship by caring and serving all customers in the same manner that we wish to be served.</a:t>
            </a:r>
          </a:p>
          <a:p>
            <a:pPr algn="just">
              <a:buFont typeface="Wingdings" panose="05000000000000000000" pitchFamily="2" charset="2"/>
              <a:buChar char="Ø"/>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99285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111" y="1210614"/>
            <a:ext cx="10648661" cy="5037785"/>
          </a:xfrm>
        </p:spPr>
        <p:txBody>
          <a:bodyPr>
            <a:normAutofit/>
          </a:bodyPr>
          <a:lstStyle/>
          <a:p>
            <a:pPr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Our priority will be our customers and their travel requirements</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lvl="0"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There will be many users visiting the portal and hence we require a strong and reliable frontend which can withhold the users on our site.</a:t>
            </a:r>
          </a:p>
          <a:p>
            <a:pPr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The data we will be consisting is very important that can help everyone and hence we need a strong </a:t>
            </a:r>
            <a:r>
              <a:rPr lang="en-US" sz="2400" dirty="0" smtClean="0">
                <a:latin typeface="Arial" panose="020B0604020202020204" pitchFamily="34" charset="0"/>
                <a:cs typeface="Arial" panose="020B0604020202020204" pitchFamily="34" charset="0"/>
              </a:rPr>
              <a:t>database.</a:t>
            </a:r>
          </a:p>
          <a:p>
            <a:pPr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 We need to build a world class team armed with knowledge and backed by technology to advise customers in planning of their holidays and to answer their queries</a:t>
            </a:r>
            <a:r>
              <a:rPr lang="en-US" sz="2400" dirty="0" smtClean="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p>
          <a:p>
            <a:pPr algn="just">
              <a:buFont typeface="Wingdings" panose="05000000000000000000" pitchFamily="2" charset="2"/>
              <a:buChar char="Ø"/>
            </a:pPr>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We will be putting an effort to provide the right choice to the people when they plan a holiday and  beware them from the false advertising.</a:t>
            </a:r>
          </a:p>
        </p:txBody>
      </p:sp>
    </p:spTree>
    <p:extLst>
      <p:ext uri="{BB962C8B-B14F-4D97-AF65-F5344CB8AC3E}">
        <p14:creationId xmlns:p14="http://schemas.microsoft.com/office/powerpoint/2010/main" val="11951610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solidFill>
                  <a:srgbClr val="FF0000"/>
                </a:solidFill>
                <a:latin typeface="Times New Roman" panose="02020603050405020304" pitchFamily="18" charset="0"/>
                <a:cs typeface="Times New Roman" panose="02020603050405020304" pitchFamily="18" charset="0"/>
              </a:rPr>
              <a:t>OBJECTIVE</a:t>
            </a:r>
            <a:r>
              <a:rPr lang="en-US" b="1" u="sng" dirty="0" smtClean="0">
                <a:latin typeface="Arial" panose="020B0604020202020204" pitchFamily="34" charset="0"/>
                <a:cs typeface="Arial" panose="020B0604020202020204" pitchFamily="34" charset="0"/>
              </a:rPr>
              <a:t> </a:t>
            </a:r>
            <a:endParaRPr lang="en-US" b="1" u="sng"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03312" y="1725770"/>
            <a:ext cx="10281612" cy="4522630"/>
          </a:xfrm>
        </p:spPr>
        <p:txBody>
          <a:bodyPr>
            <a:normAutofit/>
          </a:bodyPr>
          <a:lstStyle/>
          <a:p>
            <a:pPr lvl="0"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Our objective is to offer a variety of travel services that are sure to match all </a:t>
            </a:r>
            <a:r>
              <a:rPr lang="en-US" sz="2400" dirty="0" smtClean="0">
                <a:latin typeface="Times New Roman" panose="02020603050405020304" pitchFamily="18" charset="0"/>
                <a:cs typeface="Times New Roman" panose="02020603050405020304" pitchFamily="18" charset="0"/>
              </a:rPr>
              <a:t>customer’s priorities.</a:t>
            </a:r>
          </a:p>
          <a:p>
            <a:pPr lvl="0" algn="just">
              <a:buFont typeface="Wingdings" panose="05000000000000000000" pitchFamily="2" charset="2"/>
              <a:buChar char="q"/>
            </a:pPr>
            <a:r>
              <a:rPr lang="en-US" sz="2400" dirty="0" smtClean="0">
                <a:latin typeface="Times New Roman" panose="02020603050405020304" pitchFamily="18" charset="0"/>
                <a:cs typeface="Times New Roman" panose="02020603050405020304" pitchFamily="18" charset="0"/>
              </a:rPr>
              <a:t>Our </a:t>
            </a:r>
            <a:r>
              <a:rPr lang="en-US" sz="2400" dirty="0">
                <a:latin typeface="Times New Roman" panose="02020603050405020304" pitchFamily="18" charset="0"/>
                <a:cs typeface="Times New Roman" panose="02020603050405020304" pitchFamily="18" charset="0"/>
              </a:rPr>
              <a:t>objective is to globalism, organize, standardize and goal of journey towards perfectionism</a:t>
            </a:r>
          </a:p>
          <a:p>
            <a:pPr lvl="0"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Our objective is to make strong relationship with customers so that they can enjoy the holiday of their dreams.</a:t>
            </a:r>
          </a:p>
          <a:p>
            <a:pPr lvl="0"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Our objective is just an initiative, it will be made to more further and developed work of art</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1391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u="sng" dirty="0" smtClean="0">
                <a:solidFill>
                  <a:srgbClr val="FF0000"/>
                </a:solidFill>
                <a:latin typeface="Times New Roman" panose="02020603050405020304" pitchFamily="18" charset="0"/>
                <a:cs typeface="Times New Roman" panose="02020603050405020304" pitchFamily="18" charset="0"/>
              </a:rPr>
              <a:t>PLAN OF ACTION/Methodology</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02276" y="2052918"/>
            <a:ext cx="10470524" cy="4195481"/>
          </a:xfrm>
        </p:spPr>
        <p:txBody>
          <a:bodyPr>
            <a:normAutofit/>
          </a:bodyPr>
          <a:lstStyle/>
          <a:p>
            <a:pPr lvl="0" algn="just">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Making of front end.</a:t>
            </a:r>
          </a:p>
          <a:p>
            <a:pPr lvl="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Creating various table in database as needed.</a:t>
            </a:r>
          </a:p>
          <a:p>
            <a:pPr lvl="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Connection of front end to back end (connection of forms to database).</a:t>
            </a:r>
          </a:p>
          <a:p>
            <a:pPr lvl="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Update </a:t>
            </a:r>
            <a:r>
              <a:rPr lang="en-US" sz="2400" dirty="0">
                <a:latin typeface="Times New Roman" panose="02020603050405020304" pitchFamily="18" charset="0"/>
                <a:cs typeface="Times New Roman" panose="02020603050405020304" pitchFamily="18" charset="0"/>
              </a:rPr>
              <a:t>of candidates </a:t>
            </a:r>
            <a:r>
              <a:rPr lang="en-US" sz="2400" dirty="0" smtClean="0">
                <a:latin typeface="Times New Roman" panose="02020603050405020304" pitchFamily="18" charset="0"/>
                <a:cs typeface="Times New Roman" panose="02020603050405020304" pitchFamily="18" charset="0"/>
              </a:rPr>
              <a:t>details </a:t>
            </a:r>
            <a:r>
              <a:rPr lang="en-US" sz="2400" dirty="0">
                <a:latin typeface="Times New Roman" panose="02020603050405020304" pitchFamily="18" charset="0"/>
                <a:cs typeface="Times New Roman" panose="02020603050405020304" pitchFamily="18" charset="0"/>
              </a:rPr>
              <a:t>by admin.</a:t>
            </a:r>
          </a:p>
          <a:p>
            <a:pPr lvl="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Doing respective jobs</a:t>
            </a:r>
          </a:p>
          <a:p>
            <a:pPr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Declaring of result</a:t>
            </a:r>
          </a:p>
        </p:txBody>
      </p:sp>
    </p:spTree>
    <p:extLst>
      <p:ext uri="{BB962C8B-B14F-4D97-AF65-F5344CB8AC3E}">
        <p14:creationId xmlns:p14="http://schemas.microsoft.com/office/powerpoint/2010/main" val="23823267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299" y="180304"/>
            <a:ext cx="8822535" cy="837127"/>
          </a:xfrm>
        </p:spPr>
        <p:txBody>
          <a:bodyPr>
            <a:noAutofit/>
          </a:bodyPr>
          <a:lstStyle/>
          <a:p>
            <a:r>
              <a:rPr lang="en-US" sz="32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FLOW DIAGRAM</a:t>
            </a:r>
            <a:r>
              <a:rPr lang="en-US" sz="3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dirty="0"/>
              <a:t/>
            </a:r>
            <a:br>
              <a:rPr lang="en-US" sz="3200" dirty="0"/>
            </a:br>
            <a:endParaRPr lang="en-US" sz="32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3794" y="867788"/>
            <a:ext cx="6570041" cy="5817834"/>
          </a:xfrm>
        </p:spPr>
      </p:pic>
    </p:spTree>
    <p:extLst>
      <p:ext uri="{BB962C8B-B14F-4D97-AF65-F5344CB8AC3E}">
        <p14:creationId xmlns:p14="http://schemas.microsoft.com/office/powerpoint/2010/main" val="22823137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3707" y="154546"/>
            <a:ext cx="8877127" cy="953037"/>
          </a:xfrm>
        </p:spPr>
        <p:txBody>
          <a:bodyPr>
            <a:normAutofit fontScale="90000"/>
          </a:bodyPr>
          <a:lstStyle/>
          <a:p>
            <a:r>
              <a:rPr lang="en-US" sz="36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600" b="1" u="sng"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 </a:t>
            </a:r>
            <a:r>
              <a:rPr lang="en-US" sz="36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CASE DIAGRAM</a:t>
            </a:r>
            <a:r>
              <a:rPr lang="en-US" dirty="0"/>
              <a:t/>
            </a:r>
            <a:br>
              <a:rPr lang="en-US" dirty="0"/>
            </a:b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36354" y="1017431"/>
            <a:ext cx="7236783" cy="5434734"/>
          </a:xfrm>
        </p:spPr>
      </p:pic>
    </p:spTree>
    <p:extLst>
      <p:ext uri="{BB962C8B-B14F-4D97-AF65-F5344CB8AC3E}">
        <p14:creationId xmlns:p14="http://schemas.microsoft.com/office/powerpoint/2010/main" val="278320873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561</TotalTime>
  <Words>776</Words>
  <Application>Microsoft Office PowerPoint</Application>
  <PresentationFormat>Widescreen</PresentationFormat>
  <Paragraphs>89</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Bookman Old Style</vt:lpstr>
      <vt:lpstr>Rockwell</vt:lpstr>
      <vt:lpstr>Times New Roman</vt:lpstr>
      <vt:lpstr>Wingdings</vt:lpstr>
      <vt:lpstr>Damask</vt:lpstr>
      <vt:lpstr>TRAVEL THE BEST AGENCY </vt:lpstr>
      <vt:lpstr>INTRODUCTION </vt:lpstr>
      <vt:lpstr>PowerPoint Presentation</vt:lpstr>
      <vt:lpstr>PROBLEM STATEMENT </vt:lpstr>
      <vt:lpstr>PowerPoint Presentation</vt:lpstr>
      <vt:lpstr>OBJECTIVE </vt:lpstr>
      <vt:lpstr>PLAN OF ACTION/Methodology </vt:lpstr>
      <vt:lpstr>DATA FLOW DIAGRAM  </vt:lpstr>
      <vt:lpstr>   USE CASE DIAGRAM </vt:lpstr>
      <vt:lpstr>E-R DIAGRAM </vt:lpstr>
      <vt:lpstr>PROPOSED SEMESTeR PLAN</vt:lpstr>
      <vt:lpstr>MEASURES OF UNIQUENESS </vt:lpstr>
      <vt:lpstr>Snapshots of project Home page (i)   </vt:lpstr>
      <vt:lpstr>Home page(ii)</vt:lpstr>
      <vt:lpstr>Tour pacakges(i)</vt:lpstr>
      <vt:lpstr>Tour pacakges(ii)</vt:lpstr>
      <vt:lpstr>services</vt:lpstr>
      <vt:lpstr>About us</vt:lpstr>
      <vt:lpstr>contact</vt:lpstr>
      <vt:lpstr>Sign up</vt:lpstr>
      <vt:lpstr>Booking page</vt:lpstr>
      <vt:lpstr>Booking confirmation</vt:lpstr>
      <vt:lpstr>Hotel booking confirmation</vt:lpstr>
      <vt:lpstr>Query page</vt:lpstr>
      <vt:lpstr>portfolio</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 AND TRAVEL MANAGEMENT SYSTEM</dc:title>
  <dc:creator>Ravindra Chaudhary</dc:creator>
  <cp:lastModifiedBy>GAURAV KUMAR GUPTA</cp:lastModifiedBy>
  <cp:revision>58</cp:revision>
  <dcterms:created xsi:type="dcterms:W3CDTF">2014-12-11T20:47:08Z</dcterms:created>
  <dcterms:modified xsi:type="dcterms:W3CDTF">2017-04-26T08:23:57Z</dcterms:modified>
</cp:coreProperties>
</file>